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2"/>
  </p:notesMasterIdLst>
  <p:handoutMasterIdLst>
    <p:handoutMasterId r:id="rId33"/>
  </p:handoutMasterIdLst>
  <p:sldIdLst>
    <p:sldId id="284" r:id="rId3"/>
    <p:sldId id="285" r:id="rId4"/>
    <p:sldId id="286" r:id="rId5"/>
    <p:sldId id="317" r:id="rId6"/>
    <p:sldId id="318" r:id="rId7"/>
    <p:sldId id="288" r:id="rId8"/>
    <p:sldId id="290" r:id="rId9"/>
    <p:sldId id="292" r:id="rId10"/>
    <p:sldId id="287" r:id="rId11"/>
    <p:sldId id="289" r:id="rId12"/>
    <p:sldId id="319" r:id="rId13"/>
    <p:sldId id="316" r:id="rId14"/>
    <p:sldId id="291" r:id="rId15"/>
    <p:sldId id="293" r:id="rId16"/>
    <p:sldId id="294" r:id="rId17"/>
    <p:sldId id="296" r:id="rId18"/>
    <p:sldId id="297" r:id="rId19"/>
    <p:sldId id="299" r:id="rId20"/>
    <p:sldId id="298" r:id="rId21"/>
    <p:sldId id="300" r:id="rId22"/>
    <p:sldId id="320" r:id="rId23"/>
    <p:sldId id="321" r:id="rId24"/>
    <p:sldId id="322" r:id="rId25"/>
    <p:sldId id="323" r:id="rId26"/>
    <p:sldId id="324" r:id="rId27"/>
    <p:sldId id="325" r:id="rId28"/>
    <p:sldId id="326" r:id="rId29"/>
    <p:sldId id="327" r:id="rId30"/>
    <p:sldId id="328" r:id="rId3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6" autoAdjust="0"/>
  </p:normalViewPr>
  <p:slideViewPr>
    <p:cSldViewPr>
      <p:cViewPr>
        <p:scale>
          <a:sx n="100" d="100"/>
          <a:sy n="100" d="100"/>
        </p:scale>
        <p:origin x="-1104" y="-6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25/10/2017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25.10.2017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4</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27</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28</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19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20</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21</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22</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23</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24</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25</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26</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a:t>
            </a:r>
            <a:r>
              <a:rPr lang="en-US" dirty="0" smtClean="0"/>
              <a:t>band.</a:t>
            </a:r>
          </a:p>
        </p:txBody>
      </p:sp>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10</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1.00</a:t>
            </a:r>
            <a:endParaRPr lang="en-US" dirty="0" smtClean="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1.10</a:t>
            </a:r>
            <a:endParaRPr lang="en-US" dirty="0" smtClean="0">
              <a:latin typeface="Arial" pitchFamily="34" charset="0"/>
              <a:cs typeface="Arial" pitchFamily="34" charset="0"/>
            </a:endParaRPr>
          </a:p>
        </p:txBody>
      </p:sp>
      <p:sp>
        <p:nvSpPr>
          <p:cNvPr id="7" name="TextBox 6"/>
          <p:cNvSpPr txBox="1"/>
          <p:nvPr/>
        </p:nvSpPr>
        <p:spPr>
          <a:xfrm>
            <a:off x="467544" y="3742283"/>
            <a:ext cx="3744416" cy="2492990"/>
          </a:xfrm>
          <a:prstGeom prst="rect">
            <a:avLst/>
          </a:prstGeom>
          <a:noFill/>
        </p:spPr>
        <p:txBody>
          <a:bodyPr wrap="square" lIns="0" tIns="0" rIns="0" bIns="0" rtlCol="0">
            <a:spAutoFit/>
          </a:bodyPr>
          <a:lstStyle/>
          <a:p>
            <a:r>
              <a:rPr lang="en-US" dirty="0">
                <a:latin typeface="Arial" pitchFamily="34" charset="0"/>
                <a:cs typeface="Arial" pitchFamily="34" charset="0"/>
              </a:rPr>
              <a:t>To </a:t>
            </a:r>
            <a:r>
              <a:rPr lang="en-US" dirty="0" smtClean="0">
                <a:latin typeface="Arial" pitchFamily="34" charset="0"/>
                <a:cs typeface="Arial" pitchFamily="34" charset="0"/>
              </a:rPr>
              <a:t>see how </a:t>
            </a:r>
            <a:r>
              <a:rPr lang="en-US" dirty="0">
                <a:latin typeface="Arial" pitchFamily="34" charset="0"/>
                <a:cs typeface="Arial" pitchFamily="34" charset="0"/>
              </a:rPr>
              <a:t>the scale factor will affect the results of the </a:t>
            </a:r>
            <a:r>
              <a:rPr lang="en-US" dirty="0" smtClean="0">
                <a:latin typeface="Arial" pitchFamily="34" charset="0"/>
                <a:cs typeface="Arial" pitchFamily="34" charset="0"/>
              </a:rPr>
              <a:t>MITIP, the </a:t>
            </a:r>
            <a:r>
              <a:rPr lang="en-US" dirty="0">
                <a:latin typeface="Arial" pitchFamily="34" charset="0"/>
                <a:cs typeface="Arial" pitchFamily="34" charset="0"/>
              </a:rPr>
              <a:t>histograms of the sub-areas </a:t>
            </a:r>
            <a:r>
              <a:rPr lang="en-US" dirty="0" smtClean="0">
                <a:latin typeface="Arial" pitchFamily="34" charset="0"/>
                <a:cs typeface="Arial" pitchFamily="34" charset="0"/>
              </a:rPr>
              <a:t>in the TET-1 imagery with different scale factors are investigated.</a:t>
            </a:r>
            <a:endParaRPr lang="en-US" dirty="0">
              <a:latin typeface="Arial" pitchFamily="34" charset="0"/>
              <a:cs typeface="Arial" pitchFamily="34" charset="0"/>
            </a:endParaRPr>
          </a:p>
          <a:p>
            <a:r>
              <a:rPr lang="de-DE" dirty="0" err="1" smtClean="0">
                <a:latin typeface="Arial" pitchFamily="34" charset="0"/>
                <a:cs typeface="Arial" pitchFamily="34" charset="0"/>
              </a:rPr>
              <a:t>Firstly</a:t>
            </a:r>
            <a:r>
              <a:rPr lang="de-DE" dirty="0" smtClean="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smtClean="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shift</a:t>
            </a:r>
            <a:r>
              <a:rPr lang="de-DE" dirty="0" smtClean="0"/>
              <a:t> </a:t>
            </a:r>
            <a:r>
              <a:rPr lang="de-DE" dirty="0" err="1" smtClean="0"/>
              <a:t>more</a:t>
            </a:r>
            <a:r>
              <a:rPr lang="de-DE" dirty="0" smtClean="0"/>
              <a:t> </a:t>
            </a:r>
            <a:r>
              <a:rPr lang="de-DE" dirty="0" err="1" smtClean="0"/>
              <a:t>clearly</a:t>
            </a:r>
            <a:r>
              <a:rPr lang="de-DE" dirty="0" smtClean="0"/>
              <a:t>, </a:t>
            </a:r>
            <a:r>
              <a:rPr lang="de-DE" dirty="0" err="1" smtClean="0"/>
              <a:t>the</a:t>
            </a:r>
            <a:r>
              <a:rPr lang="de-DE" dirty="0" smtClean="0"/>
              <a:t> </a:t>
            </a:r>
            <a:r>
              <a:rPr lang="de-DE" dirty="0" err="1" smtClean="0"/>
              <a:t>histograms</a:t>
            </a:r>
            <a:r>
              <a:rPr lang="de-DE" dirty="0" smtClean="0"/>
              <a:t> </a:t>
            </a:r>
            <a:r>
              <a:rPr lang="de-DE" dirty="0" err="1" smtClean="0"/>
              <a:t>of</a:t>
            </a:r>
            <a:r>
              <a:rPr lang="de-DE" dirty="0" smtClean="0"/>
              <a:t> sub-area 1 </a:t>
            </a:r>
            <a:r>
              <a:rPr lang="de-DE" dirty="0" err="1" smtClean="0"/>
              <a:t>and</a:t>
            </a:r>
            <a:r>
              <a:rPr lang="de-DE" dirty="0" smtClean="0"/>
              <a:t> sub-area 4 </a:t>
            </a:r>
            <a:r>
              <a:rPr lang="de-DE" dirty="0" err="1" smtClean="0"/>
              <a:t>with</a:t>
            </a:r>
            <a:r>
              <a:rPr lang="de-DE" dirty="0" smtClean="0"/>
              <a:t> all </a:t>
            </a:r>
            <a:r>
              <a:rPr lang="de-DE" dirty="0" err="1" smtClean="0"/>
              <a:t>the</a:t>
            </a:r>
            <a:r>
              <a:rPr lang="de-DE" dirty="0" smtClean="0"/>
              <a:t> </a:t>
            </a:r>
            <a:r>
              <a:rPr lang="de-DE" dirty="0" err="1" smtClean="0"/>
              <a:t>five</a:t>
            </a:r>
            <a:r>
              <a:rPr lang="de-DE" dirty="0" smtClean="0"/>
              <a:t> </a:t>
            </a:r>
            <a:r>
              <a:rPr lang="de-DE" dirty="0" err="1" smtClean="0"/>
              <a:t>scale</a:t>
            </a:r>
            <a:r>
              <a:rPr lang="de-DE" dirty="0" smtClean="0"/>
              <a:t> </a:t>
            </a:r>
            <a:r>
              <a:rPr lang="de-DE" dirty="0" err="1" smtClean="0"/>
              <a:t>factor</a:t>
            </a:r>
            <a:r>
              <a:rPr lang="de-DE" dirty="0" smtClean="0"/>
              <a:t> </a:t>
            </a:r>
            <a:r>
              <a:rPr lang="de-DE" dirty="0" err="1" smtClean="0"/>
              <a:t>are</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 </a:t>
            </a:r>
            <a:endParaRPr lang="en-US" dirty="0"/>
          </a:p>
        </p:txBody>
      </p:sp>
      <p:sp>
        <p:nvSpPr>
          <p:cNvPr id="3" name="Title 2"/>
          <p:cNvSpPr>
            <a:spLocks noGrp="1"/>
          </p:cNvSpPr>
          <p:nvPr>
            <p:ph type="title"/>
          </p:nvPr>
        </p:nvSpPr>
        <p:spPr/>
        <p:txBody>
          <a:bodyPr/>
          <a:lstStyle/>
          <a:p>
            <a:r>
              <a:rPr lang="en-GB" dirty="0"/>
              <a:t>2.1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11</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1</a:t>
            </a:r>
            <a:endParaRPr lang="en-US" sz="2000" dirty="0" smtClean="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4</a:t>
            </a:r>
            <a:endParaRPr lang="en-US" sz="2000" dirty="0" smtClean="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But </a:t>
            </a:r>
            <a:r>
              <a:rPr lang="de-DE" dirty="0" err="1" smtClean="0"/>
              <a:t>we</a:t>
            </a:r>
            <a:r>
              <a:rPr lang="de-DE" dirty="0" smtClean="0"/>
              <a:t> </a:t>
            </a:r>
            <a:r>
              <a:rPr lang="de-DE" dirty="0" err="1" smtClean="0"/>
              <a:t>are</a:t>
            </a:r>
            <a:r>
              <a:rPr lang="de-DE" dirty="0" smtClean="0"/>
              <a:t> not </a:t>
            </a:r>
            <a:r>
              <a:rPr lang="de-DE" dirty="0" err="1" smtClean="0"/>
              <a:t>consider</a:t>
            </a:r>
            <a:r>
              <a:rPr lang="de-DE" dirty="0" smtClean="0"/>
              <a:t> individual sub-area </a:t>
            </a:r>
            <a:r>
              <a:rPr lang="de-DE" dirty="0" err="1" smtClean="0"/>
              <a:t>merely</a:t>
            </a:r>
            <a:r>
              <a:rPr lang="de-DE" dirty="0" smtClean="0"/>
              <a:t>. </a:t>
            </a:r>
            <a:r>
              <a:rPr lang="de-DE" dirty="0" err="1" smtClean="0"/>
              <a:t>Since</a:t>
            </a:r>
            <a:r>
              <a:rPr lang="de-DE" dirty="0" smtClean="0"/>
              <a:t> </a:t>
            </a:r>
            <a:r>
              <a:rPr lang="de-DE" dirty="0" err="1" smtClean="0"/>
              <a:t>the</a:t>
            </a:r>
            <a:r>
              <a:rPr lang="de-DE" dirty="0" smtClean="0"/>
              <a:t> </a:t>
            </a:r>
            <a:r>
              <a:rPr lang="de-DE" dirty="0" err="1" smtClean="0"/>
              <a:t>mean</a:t>
            </a:r>
            <a:r>
              <a:rPr lang="de-DE" dirty="0" smtClean="0"/>
              <a:t> </a:t>
            </a:r>
            <a:r>
              <a:rPr lang="de-DE" dirty="0" err="1" smtClean="0"/>
              <a:t>value</a:t>
            </a:r>
            <a:r>
              <a:rPr lang="de-DE" dirty="0" smtClean="0"/>
              <a:t> </a:t>
            </a:r>
            <a:r>
              <a:rPr lang="de-DE" dirty="0" err="1" smtClean="0"/>
              <a:t>over</a:t>
            </a:r>
            <a:r>
              <a:rPr lang="de-DE" dirty="0" smtClean="0"/>
              <a:t> all sub-areas </a:t>
            </a:r>
            <a:r>
              <a:rPr lang="de-DE" dirty="0" err="1" smtClean="0"/>
              <a:t>are</a:t>
            </a:r>
            <a:r>
              <a:rPr lang="de-DE" dirty="0" smtClean="0"/>
              <a:t> </a:t>
            </a:r>
            <a:r>
              <a:rPr lang="de-DE" dirty="0" err="1" smtClean="0"/>
              <a:t>used</a:t>
            </a:r>
            <a:r>
              <a:rPr lang="de-DE" dirty="0" smtClean="0"/>
              <a:t>, </a:t>
            </a:r>
            <a:r>
              <a:rPr lang="de-DE" dirty="0" err="1" smtClean="0"/>
              <a:t>the</a:t>
            </a:r>
            <a:r>
              <a:rPr lang="de-DE" dirty="0" smtClean="0"/>
              <a:t> </a:t>
            </a:r>
            <a:r>
              <a:rPr lang="de-DE" dirty="0" err="1" smtClean="0"/>
              <a:t>histogram</a:t>
            </a:r>
            <a:r>
              <a:rPr lang="de-DE" dirty="0" smtClean="0"/>
              <a:t> </a:t>
            </a:r>
            <a:r>
              <a:rPr lang="de-DE" dirty="0" err="1" smtClean="0"/>
              <a:t>of</a:t>
            </a:r>
            <a:r>
              <a:rPr lang="de-DE" dirty="0" smtClean="0"/>
              <a:t> all </a:t>
            </a:r>
            <a:r>
              <a:rPr lang="de-DE" dirty="0" err="1" smtClean="0"/>
              <a:t>pixels</a:t>
            </a:r>
            <a:r>
              <a:rPr lang="de-DE" dirty="0" smtClean="0"/>
              <a:t> </a:t>
            </a:r>
            <a:r>
              <a:rPr lang="de-DE" dirty="0" err="1" smtClean="0"/>
              <a:t>inside</a:t>
            </a:r>
            <a:r>
              <a:rPr lang="de-DE" dirty="0" smtClean="0"/>
              <a:t> </a:t>
            </a:r>
            <a:r>
              <a:rPr lang="de-DE" dirty="0" err="1" smtClean="0"/>
              <a:t>the</a:t>
            </a:r>
            <a:r>
              <a:rPr lang="de-DE" dirty="0" smtClean="0"/>
              <a:t> 4 sub-areas </a:t>
            </a:r>
            <a:r>
              <a:rPr lang="de-DE" dirty="0" err="1" smtClean="0"/>
              <a:t>are</a:t>
            </a:r>
            <a:r>
              <a:rPr lang="de-DE" dirty="0" smtClean="0"/>
              <a:t> </a:t>
            </a:r>
            <a:r>
              <a:rPr lang="de-DE" dirty="0" err="1" smtClean="0"/>
              <a:t>plotted</a:t>
            </a:r>
            <a:r>
              <a:rPr lang="de-DE" dirty="0" smtClean="0"/>
              <a:t> </a:t>
            </a:r>
            <a:r>
              <a:rPr lang="de-DE" dirty="0" err="1" smtClean="0"/>
              <a:t>and</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All</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the mean temperature difference over all the sub-areas is a good characteristic to represent the </a:t>
                </a:r>
                <a:r>
                  <a:rPr lang="en-US" dirty="0" err="1" smtClean="0"/>
                  <a:t>the</a:t>
                </a:r>
                <a:r>
                  <a:rPr lang="en-US" dirty="0" smtClean="0"/>
                  <a:t> differences between the surface temperature maps from MITIP and MODIS temperature products and is suitable to use to do the comparison. </a:t>
                </a:r>
              </a:p>
              <a:p>
                <a:pPr marL="0" indent="0">
                  <a:buNone/>
                </a:pPr>
                <a:endParaRPr lang="en-US" dirty="0" smtClean="0"/>
              </a:p>
              <a:p>
                <a:pPr marL="0" indent="0">
                  <a:buNone/>
                </a:pPr>
                <a:r>
                  <a:rPr lang="en-GB" dirty="0" smtClean="0"/>
                  <a:t>So in order to investigate a bunch of TET-1 scenes and do a time-series analysis, the method presented before, computing </a:t>
                </a:r>
                <a:r>
                  <a:rPr lang="en-US" dirty="0" smtClean="0"/>
                  <a:t>the </a:t>
                </a:r>
                <a:r>
                  <a:rPr lang="en-US" dirty="0"/>
                  <a:t>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 inside </a:t>
                </a:r>
                <a:r>
                  <a:rPr lang="en-US" dirty="0"/>
                  <a:t>one sub-area </a:t>
                </a:r>
                <a:r>
                  <a:rPr lang="en-US" dirty="0" smtClean="0"/>
                  <a:t>and then 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US" dirty="0" smtClean="0"/>
                  <a:t>.</a:t>
                </a:r>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4931"/>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a:t>2.1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12</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13</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analyses, the optimal scale factor for MIR band is chosen as 1.15 and for TIR band1.05. </a:t>
            </a:r>
            <a:endParaRPr lang="en-GB" dirty="0"/>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a:t>
            </a:r>
            <a:r>
              <a:rPr lang="en-GB" dirty="0" err="1" smtClean="0"/>
              <a:t>Demmin</a:t>
            </a:r>
            <a:r>
              <a:rPr lang="en-GB" dirty="0" smtClean="0"/>
              <a:t> and Portugal as 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a:t>2.2 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14</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is compared with MODIS </a:t>
            </a:r>
            <a:r>
              <a:rPr lang="en-GB" dirty="0" smtClean="0"/>
              <a:t>LST using scenes of Lybia-1.</a:t>
            </a:r>
          </a:p>
          <a:p>
            <a:pPr marL="0" indent="0">
              <a:buNone/>
            </a:pPr>
            <a:r>
              <a:rPr lang="en-GB" dirty="0" smtClean="0"/>
              <a:t>However, </a:t>
            </a:r>
            <a:r>
              <a:rPr lang="en-GB" dirty="0" err="1" smtClean="0"/>
              <a:t>emissivities</a:t>
            </a:r>
            <a:r>
              <a:rPr lang="en-GB" dirty="0" smtClean="0"/>
              <a:t> of different land features vary a lo. 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standard without affecting the results.</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15</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5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2.3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16</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2.3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17</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18</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the performances of MITIP under the normal-temperature environments and the improvement of it, we get optimal scale factor for MIR band and TIR band respectively.</a:t>
            </a:r>
          </a:p>
          <a:p>
            <a:pPr marL="0" indent="0">
              <a:buNone/>
            </a:pPr>
            <a:r>
              <a:rPr lang="en-GB" dirty="0" smtClean="0"/>
              <a:t>Now, we are able to analyse the performances of MITIP on the monitoring of high-temperature events (HTE).</a:t>
            </a:r>
            <a:endParaRPr lang="en-GB" dirty="0"/>
          </a:p>
        </p:txBody>
      </p:sp>
      <p:sp>
        <p:nvSpPr>
          <p:cNvPr id="2" name="Titel 1"/>
          <p:cNvSpPr>
            <a:spLocks noGrp="1"/>
          </p:cNvSpPr>
          <p:nvPr>
            <p:ph type="title"/>
          </p:nvPr>
        </p:nvSpPr>
        <p:spPr>
          <a:xfrm>
            <a:off x="486000" y="648001"/>
            <a:ext cx="8172000" cy="476744"/>
          </a:xfrm>
        </p:spPr>
        <p:txBody>
          <a:bodyPr/>
          <a:lstStyle/>
          <a:p>
            <a:r>
              <a:rPr lang="en-GB" dirty="0"/>
              <a:t>3. 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19</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Stromboli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pic>
        <p:nvPicPr>
          <p:cNvPr id="1026" name="Picture 2" descr="E:\Penghua\Programming\Master_thesis\results\figure\stromboli\strom_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Programming\Master_thesis\results\figure\stromboli\strom_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enghua\Programming\Master_thesis\results\figure\stromboli\strom_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Penghua\Programming\Master_thesis\results\figure\stromboli\strom_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figure\stromboli\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315622"/>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err="1" smtClean="0"/>
              <a:t>Bardargunga</a:t>
            </a:r>
            <a:r>
              <a:rPr lang="en-GB" dirty="0" smtClean="0"/>
              <a:t> 2014.09.14</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22</a:t>
            </a:fld>
            <a:endParaRPr lang="en-GB" noProof="0" dirty="0"/>
          </a:p>
        </p:txBody>
      </p:sp>
      <p:pic>
        <p:nvPicPr>
          <p:cNvPr id="2050" name="Picture 2" descr="E:\Penghua\Programming\Master_thesis\results\figure\Bardarbunga2014.09.14\tem_t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Penghua\Programming\Master_thesis\results\figure\Bardarbunga2014.09.14\tem_m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enghua\Programming\Master_thesis\results\figure\Bardarbunga2014.09.14\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Penghua\Programming\Master_thesis\results\figure\Bardarbunga2014.09.14\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enghua\Programming\Master_thesis\results\figure\Bardarbunga2014.09.14\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Portugal 2016.08.11</a:t>
            </a:r>
            <a:endParaRPr lang="en-GB" dirty="0"/>
          </a:p>
        </p:txBody>
      </p:sp>
      <p:sp>
        <p:nvSpPr>
          <p:cNvPr id="2" name="Titel 1"/>
          <p:cNvSpPr>
            <a:spLocks noGrp="1"/>
          </p:cNvSpPr>
          <p:nvPr>
            <p:ph type="title"/>
          </p:nvPr>
        </p:nvSpPr>
        <p:spPr>
          <a:xfrm>
            <a:off x="486000" y="648001"/>
            <a:ext cx="8172000" cy="404735"/>
          </a:xfrm>
        </p:spPr>
        <p:txBody>
          <a:bodyPr/>
          <a:lstStyle/>
          <a:p>
            <a:r>
              <a:rPr lang="en-GB" dirty="0"/>
              <a:t>3.1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23</a:t>
            </a:fld>
            <a:endParaRPr lang="en-GB" noProof="0" dirty="0"/>
          </a:p>
        </p:txBody>
      </p:sp>
      <p:pic>
        <p:nvPicPr>
          <p:cNvPr id="3074" name="Picture 2" descr="E:\Penghua\Programming\Master_thesis\results\figure\portugal\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Programming\Master_thesis\results\figure\portugal\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Penghua\Programming\Master_thesis\results\figure\portugal\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Penghua\Programming\Master_thesis\results\figure\portugal\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Penghua\Programming\Master_thesis\results\figure\portugal\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42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4320480"/>
          </a:xfrm>
        </p:spPr>
        <p:txBody>
          <a:bodyPr/>
          <a:lstStyle/>
          <a:p>
            <a:pPr marL="0" indent="0">
              <a:buNone/>
            </a:pPr>
            <a:r>
              <a:rPr lang="en-GB" dirty="0" smtClean="0"/>
              <a:t>The Zhukov’s algorithm is the algorithm used to process the TET-1 imagery originally. It firstly filters clouds, water and other anomalies out and detects and quantifies the hot pixels later by means of per cluster instead of per pixel as the MITIP method does. After detection, Zhukov’s algorithm aggregates hot pixels which locates closed enough to form a hot cluster and calculate the characteristics such as temperature, </a:t>
            </a:r>
            <a:r>
              <a:rPr lang="en-GB" dirty="0"/>
              <a:t>cluster size of this </a:t>
            </a:r>
            <a:r>
              <a:rPr lang="en-GB" dirty="0" smtClean="0"/>
              <a:t>cluster.</a:t>
            </a:r>
          </a:p>
          <a:p>
            <a:pPr marL="0" indent="0">
              <a:buNone/>
            </a:pPr>
            <a:endParaRPr lang="en-GB" dirty="0"/>
          </a:p>
          <a:p>
            <a:pPr marL="0" indent="0">
              <a:buNone/>
            </a:pPr>
            <a:r>
              <a:rPr lang="en-GB" dirty="0" smtClean="0"/>
              <a:t>But the MITIP method performs a pixel-based analysis. Consequently, to do the comparison, a procedure is developed to shift the MITIP’s original pixel-based results to cluster-based results.</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24</a:t>
            </a:fld>
            <a:endParaRPr lang="en-GB" noProof="0" dirty="0"/>
          </a:p>
        </p:txBody>
      </p:sp>
      <p:pic>
        <p:nvPicPr>
          <p:cNvPr id="4100" name="Picture 4" descr="E:\Penghua\Programming\Master_thesis\results\figure\cluster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2" y="4797150"/>
            <a:ext cx="9042176" cy="49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57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25</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2"/>
            <a:ext cx="4104456" cy="5805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56377948"/>
              </p:ext>
            </p:extLst>
          </p:nvPr>
        </p:nvGraphicFramePr>
        <p:xfrm>
          <a:off x="4331196" y="2657296"/>
          <a:ext cx="4572000" cy="2595880"/>
        </p:xfrm>
        <a:graphic>
          <a:graphicData uri="http://schemas.openxmlformats.org/drawingml/2006/table">
            <a:tbl>
              <a:tblPr firstRow="1" bandRow="1">
                <a:tableStyleId>{5940675A-B579-460E-94D1-54222C63F5DA}</a:tableStyleId>
              </a:tblPr>
              <a:tblGrid>
                <a:gridCol w="600844"/>
                <a:gridCol w="923156"/>
                <a:gridCol w="1741140"/>
                <a:gridCol w="1306860"/>
              </a:tblGrid>
              <a:tr h="370840">
                <a:tc>
                  <a:txBody>
                    <a:bodyPr/>
                    <a:lstStyle/>
                    <a:p>
                      <a:pPr algn="ctr"/>
                      <a:r>
                        <a:rPr lang="de-DE" dirty="0" err="1" smtClean="0"/>
                        <a:t>loc</a:t>
                      </a:r>
                      <a:endParaRPr lang="en-US" dirty="0"/>
                    </a:p>
                  </a:txBody>
                  <a:tcPr/>
                </a:tc>
                <a:tc>
                  <a:txBody>
                    <a:bodyPr/>
                    <a:lstStyle/>
                    <a:p>
                      <a:pPr algn="ctr"/>
                      <a:r>
                        <a:rPr lang="de-DE" dirty="0" err="1" smtClean="0"/>
                        <a:t>method</a:t>
                      </a:r>
                      <a:endParaRPr lang="en-US" dirty="0"/>
                    </a:p>
                  </a:txBody>
                  <a:tcPr/>
                </a:tc>
                <a:tc>
                  <a:txBody>
                    <a:bodyPr/>
                    <a:lstStyle/>
                    <a:p>
                      <a:pPr algn="ctr"/>
                      <a:r>
                        <a:rPr lang="de-DE" dirty="0" err="1" smtClean="0"/>
                        <a:t>Temperature</a:t>
                      </a:r>
                      <a:r>
                        <a:rPr lang="de-DE" dirty="0" smtClean="0"/>
                        <a:t> [K]</a:t>
                      </a:r>
                      <a:endParaRPr lang="en-US" dirty="0"/>
                    </a:p>
                  </a:txBody>
                  <a:tcPr/>
                </a:tc>
                <a:tc>
                  <a:txBody>
                    <a:bodyPr/>
                    <a:lstStyle/>
                    <a:p>
                      <a:pPr algn="ctr"/>
                      <a:r>
                        <a:rPr lang="de-DE" dirty="0" smtClean="0"/>
                        <a:t>Cluster </a:t>
                      </a:r>
                      <a:r>
                        <a:rPr lang="de-DE" dirty="0" err="1" smtClean="0"/>
                        <a:t>size</a:t>
                      </a:r>
                      <a:endParaRPr lang="en-US" dirty="0"/>
                    </a:p>
                  </a:txBody>
                  <a:tcPr/>
                </a:tc>
              </a:tr>
              <a:tr h="370840">
                <a:tc rowSpan="2">
                  <a:txBody>
                    <a:bodyPr/>
                    <a:lstStyle/>
                    <a:p>
                      <a:pPr algn="ctr"/>
                      <a:r>
                        <a:rPr lang="de-DE" dirty="0" smtClean="0"/>
                        <a:t>a</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391.7</a:t>
                      </a:r>
                      <a:endParaRPr lang="en-US" dirty="0"/>
                    </a:p>
                  </a:txBody>
                  <a:tcPr/>
                </a:tc>
                <a:tc>
                  <a:txBody>
                    <a:bodyPr/>
                    <a:lstStyle/>
                    <a:p>
                      <a:pPr algn="ctr"/>
                      <a:r>
                        <a:rPr lang="de-DE" dirty="0" smtClean="0"/>
                        <a:t>32</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496.5</a:t>
                      </a:r>
                      <a:endParaRPr lang="en-US" dirty="0"/>
                    </a:p>
                  </a:txBody>
                  <a:tcPr/>
                </a:tc>
                <a:tc>
                  <a:txBody>
                    <a:bodyPr/>
                    <a:lstStyle/>
                    <a:p>
                      <a:pPr algn="ctr"/>
                      <a:r>
                        <a:rPr lang="de-DE" dirty="0" smtClean="0"/>
                        <a:t>39</a:t>
                      </a:r>
                      <a:endParaRPr lang="en-US" dirty="0"/>
                    </a:p>
                  </a:txBody>
                  <a:tcPr/>
                </a:tc>
              </a:tr>
              <a:tr h="370840">
                <a:tc rowSpan="2">
                  <a:txBody>
                    <a:bodyPr/>
                    <a:lstStyle/>
                    <a:p>
                      <a:pPr algn="ctr"/>
                      <a:r>
                        <a:rPr lang="de-DE" dirty="0" smtClean="0"/>
                        <a:t>b</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384.7</a:t>
                      </a:r>
                      <a:endParaRPr lang="en-US" dirty="0"/>
                    </a:p>
                  </a:txBody>
                  <a:tcPr/>
                </a:tc>
                <a:tc>
                  <a:txBody>
                    <a:bodyPr/>
                    <a:lstStyle/>
                    <a:p>
                      <a:pPr algn="ctr"/>
                      <a:r>
                        <a:rPr lang="de-DE" dirty="0" smtClean="0"/>
                        <a:t>2</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en-US" dirty="0" smtClean="0"/>
                        <a:t>485.3</a:t>
                      </a:r>
                      <a:endParaRPr lang="en-US" dirty="0"/>
                    </a:p>
                  </a:txBody>
                  <a:tcPr/>
                </a:tc>
                <a:tc>
                  <a:txBody>
                    <a:bodyPr/>
                    <a:lstStyle/>
                    <a:p>
                      <a:pPr algn="ctr"/>
                      <a:r>
                        <a:rPr lang="de-DE" dirty="0" smtClean="0"/>
                        <a:t>2</a:t>
                      </a:r>
                      <a:endParaRPr lang="en-US" dirty="0"/>
                    </a:p>
                  </a:txBody>
                  <a:tcPr/>
                </a:tc>
              </a:tr>
              <a:tr h="370840">
                <a:tc rowSpan="2">
                  <a:txBody>
                    <a:bodyPr/>
                    <a:lstStyle/>
                    <a:p>
                      <a:pPr algn="ctr"/>
                      <a:r>
                        <a:rPr lang="de-DE" dirty="0" smtClean="0"/>
                        <a:t>c</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395</a:t>
                      </a:r>
                      <a:endParaRPr lang="en-US" dirty="0"/>
                    </a:p>
                  </a:txBody>
                  <a:tcPr/>
                </a:tc>
                <a:tc>
                  <a:txBody>
                    <a:bodyPr/>
                    <a:lstStyle/>
                    <a:p>
                      <a:pPr algn="ctr"/>
                      <a:r>
                        <a:rPr lang="de-DE" dirty="0" smtClean="0"/>
                        <a:t>1</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616.7</a:t>
                      </a:r>
                      <a:endParaRPr lang="en-US" dirty="0"/>
                    </a:p>
                  </a:txBody>
                  <a:tcPr/>
                </a:tc>
                <a:tc>
                  <a:txBody>
                    <a:bodyPr/>
                    <a:lstStyle/>
                    <a:p>
                      <a:pPr algn="ctr"/>
                      <a:r>
                        <a:rPr lang="de-DE" dirty="0" smtClean="0"/>
                        <a:t>2</a:t>
                      </a:r>
                      <a:endParaRPr lang="en-US" dirty="0"/>
                    </a:p>
                  </a:txBody>
                  <a:tcPr/>
                </a:tc>
              </a:tr>
            </a:tbl>
          </a:graphicData>
        </a:graphic>
      </p:graphicFrame>
    </p:spTree>
    <p:extLst>
      <p:ext uri="{BB962C8B-B14F-4D97-AF65-F5344CB8AC3E}">
        <p14:creationId xmlns:p14="http://schemas.microsoft.com/office/powerpoint/2010/main" val="1984599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26</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2"/>
            <a:ext cx="4104455" cy="5805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992731136"/>
              </p:ext>
            </p:extLst>
          </p:nvPr>
        </p:nvGraphicFramePr>
        <p:xfrm>
          <a:off x="4331196" y="2657296"/>
          <a:ext cx="3971156" cy="1112520"/>
        </p:xfrm>
        <a:graphic>
          <a:graphicData uri="http://schemas.openxmlformats.org/drawingml/2006/table">
            <a:tbl>
              <a:tblPr firstRow="1" bandRow="1">
                <a:tableStyleId>{5940675A-B579-460E-94D1-54222C63F5DA}</a:tableStyleId>
              </a:tblPr>
              <a:tblGrid>
                <a:gridCol w="923156"/>
                <a:gridCol w="1741140"/>
                <a:gridCol w="1306860"/>
              </a:tblGrid>
              <a:tr h="370840">
                <a:tc>
                  <a:txBody>
                    <a:bodyPr/>
                    <a:lstStyle/>
                    <a:p>
                      <a:pPr algn="ctr"/>
                      <a:r>
                        <a:rPr lang="de-DE" dirty="0" err="1" smtClean="0"/>
                        <a:t>method</a:t>
                      </a:r>
                      <a:endParaRPr lang="en-US" dirty="0"/>
                    </a:p>
                  </a:txBody>
                  <a:tcPr/>
                </a:tc>
                <a:tc>
                  <a:txBody>
                    <a:bodyPr/>
                    <a:lstStyle/>
                    <a:p>
                      <a:pPr algn="ctr"/>
                      <a:r>
                        <a:rPr lang="de-DE" dirty="0" err="1" smtClean="0"/>
                        <a:t>Temperature</a:t>
                      </a:r>
                      <a:r>
                        <a:rPr lang="de-DE" dirty="0" smtClean="0"/>
                        <a:t> [K]</a:t>
                      </a:r>
                      <a:endParaRPr lang="en-US" dirty="0"/>
                    </a:p>
                  </a:txBody>
                  <a:tcPr/>
                </a:tc>
                <a:tc>
                  <a:txBody>
                    <a:bodyPr/>
                    <a:lstStyle/>
                    <a:p>
                      <a:pPr algn="ctr"/>
                      <a:r>
                        <a:rPr lang="de-DE" dirty="0" smtClean="0"/>
                        <a:t>Cluster </a:t>
                      </a:r>
                      <a:r>
                        <a:rPr lang="de-DE" dirty="0" err="1" smtClean="0"/>
                        <a:t>size</a:t>
                      </a:r>
                      <a:endParaRPr lang="en-US" dirty="0"/>
                    </a:p>
                  </a:txBody>
                  <a:tcPr/>
                </a:tc>
              </a:tr>
              <a:tr h="370840">
                <a:tc>
                  <a:txBody>
                    <a:bodyPr/>
                    <a:lstStyle/>
                    <a:p>
                      <a:pPr algn="ctr"/>
                      <a:r>
                        <a:rPr lang="de-DE" dirty="0" smtClean="0"/>
                        <a:t>Zhukov</a:t>
                      </a:r>
                      <a:endParaRPr lang="en-US" dirty="0"/>
                    </a:p>
                  </a:txBody>
                  <a:tcPr/>
                </a:tc>
                <a:tc>
                  <a:txBody>
                    <a:bodyPr/>
                    <a:lstStyle/>
                    <a:p>
                      <a:pPr algn="ctr"/>
                      <a:r>
                        <a:rPr lang="de-DE" dirty="0" smtClean="0"/>
                        <a:t>683.2</a:t>
                      </a:r>
                      <a:endParaRPr lang="en-US" dirty="0"/>
                    </a:p>
                  </a:txBody>
                  <a:tcPr/>
                </a:tc>
                <a:tc>
                  <a:txBody>
                    <a:bodyPr/>
                    <a:lstStyle/>
                    <a:p>
                      <a:pPr algn="ctr"/>
                      <a:r>
                        <a:rPr lang="de-DE" dirty="0" smtClean="0"/>
                        <a:t>20</a:t>
                      </a:r>
                      <a:endParaRPr lang="en-US" dirty="0"/>
                    </a:p>
                  </a:txBody>
                  <a:tcPr/>
                </a:tc>
              </a:tr>
              <a:tr h="370840">
                <a:tc>
                  <a:txBody>
                    <a:bodyPr/>
                    <a:lstStyle/>
                    <a:p>
                      <a:pPr algn="ctr"/>
                      <a:r>
                        <a:rPr lang="de-DE" dirty="0" smtClean="0"/>
                        <a:t>MITIP</a:t>
                      </a:r>
                      <a:endParaRPr lang="en-US" dirty="0"/>
                    </a:p>
                  </a:txBody>
                  <a:tcPr/>
                </a:tc>
                <a:tc>
                  <a:txBody>
                    <a:bodyPr/>
                    <a:lstStyle/>
                    <a:p>
                      <a:pPr algn="ctr"/>
                      <a:r>
                        <a:rPr lang="de-DE" dirty="0" smtClean="0"/>
                        <a:t>506.7</a:t>
                      </a:r>
                      <a:endParaRPr lang="en-US" dirty="0"/>
                    </a:p>
                  </a:txBody>
                  <a:tcPr/>
                </a:tc>
                <a:tc>
                  <a:txBody>
                    <a:bodyPr/>
                    <a:lstStyle/>
                    <a:p>
                      <a:pPr algn="ctr"/>
                      <a:r>
                        <a:rPr lang="de-DE" dirty="0" smtClean="0"/>
                        <a:t>21</a:t>
                      </a:r>
                      <a:endParaRPr lang="en-US" dirty="0"/>
                    </a:p>
                  </a:txBody>
                  <a:tcPr/>
                </a:tc>
              </a:tr>
            </a:tbl>
          </a:graphicData>
        </a:graphic>
      </p:graphicFrame>
    </p:spTree>
    <p:extLst>
      <p:ext uri="{BB962C8B-B14F-4D97-AF65-F5344CB8AC3E}">
        <p14:creationId xmlns:p14="http://schemas.microsoft.com/office/powerpoint/2010/main" val="1934549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27</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837945504"/>
              </p:ext>
            </p:extLst>
          </p:nvPr>
        </p:nvGraphicFramePr>
        <p:xfrm>
          <a:off x="4331196" y="2657296"/>
          <a:ext cx="3971156" cy="1112520"/>
        </p:xfrm>
        <a:graphic>
          <a:graphicData uri="http://schemas.openxmlformats.org/drawingml/2006/table">
            <a:tbl>
              <a:tblPr firstRow="1" bandRow="1">
                <a:tableStyleId>{5940675A-B579-460E-94D1-54222C63F5DA}</a:tableStyleId>
              </a:tblPr>
              <a:tblGrid>
                <a:gridCol w="923156"/>
                <a:gridCol w="1741140"/>
                <a:gridCol w="1306860"/>
              </a:tblGrid>
              <a:tr h="370840">
                <a:tc>
                  <a:txBody>
                    <a:bodyPr/>
                    <a:lstStyle/>
                    <a:p>
                      <a:pPr algn="ctr"/>
                      <a:r>
                        <a:rPr lang="de-DE" dirty="0" err="1" smtClean="0"/>
                        <a:t>method</a:t>
                      </a:r>
                      <a:endParaRPr lang="en-US" dirty="0"/>
                    </a:p>
                  </a:txBody>
                  <a:tcPr/>
                </a:tc>
                <a:tc>
                  <a:txBody>
                    <a:bodyPr/>
                    <a:lstStyle/>
                    <a:p>
                      <a:pPr algn="ctr"/>
                      <a:r>
                        <a:rPr lang="de-DE" dirty="0" err="1" smtClean="0"/>
                        <a:t>Temperature</a:t>
                      </a:r>
                      <a:r>
                        <a:rPr lang="de-DE" dirty="0" smtClean="0"/>
                        <a:t> [K]</a:t>
                      </a:r>
                      <a:endParaRPr lang="en-US" dirty="0"/>
                    </a:p>
                  </a:txBody>
                  <a:tcPr/>
                </a:tc>
                <a:tc>
                  <a:txBody>
                    <a:bodyPr/>
                    <a:lstStyle/>
                    <a:p>
                      <a:pPr algn="ctr"/>
                      <a:r>
                        <a:rPr lang="de-DE" dirty="0" smtClean="0"/>
                        <a:t>Cluster </a:t>
                      </a:r>
                      <a:r>
                        <a:rPr lang="de-DE" dirty="0" err="1" smtClean="0"/>
                        <a:t>size</a:t>
                      </a:r>
                      <a:endParaRPr lang="en-US" dirty="0"/>
                    </a:p>
                  </a:txBody>
                  <a:tcPr/>
                </a:tc>
              </a:tr>
              <a:tr h="370840">
                <a:tc>
                  <a:txBody>
                    <a:bodyPr/>
                    <a:lstStyle/>
                    <a:p>
                      <a:pPr algn="ctr"/>
                      <a:r>
                        <a:rPr lang="de-DE" dirty="0" smtClean="0"/>
                        <a:t>Zhukov</a:t>
                      </a:r>
                      <a:endParaRPr lang="en-US" dirty="0"/>
                    </a:p>
                  </a:txBody>
                  <a:tcPr/>
                </a:tc>
                <a:tc>
                  <a:txBody>
                    <a:bodyPr/>
                    <a:lstStyle/>
                    <a:p>
                      <a:pPr algn="ctr"/>
                      <a:r>
                        <a:rPr lang="de-DE" dirty="0" smtClean="0"/>
                        <a:t>653.8</a:t>
                      </a:r>
                      <a:endParaRPr lang="en-US" dirty="0"/>
                    </a:p>
                  </a:txBody>
                  <a:tcPr/>
                </a:tc>
                <a:tc>
                  <a:txBody>
                    <a:bodyPr/>
                    <a:lstStyle/>
                    <a:p>
                      <a:pPr algn="ctr"/>
                      <a:r>
                        <a:rPr lang="de-DE" dirty="0" smtClean="0"/>
                        <a:t>1498</a:t>
                      </a:r>
                      <a:endParaRPr lang="en-US" dirty="0"/>
                    </a:p>
                  </a:txBody>
                  <a:tcPr/>
                </a:tc>
              </a:tr>
              <a:tr h="370840">
                <a:tc>
                  <a:txBody>
                    <a:bodyPr/>
                    <a:lstStyle/>
                    <a:p>
                      <a:pPr algn="ctr"/>
                      <a:r>
                        <a:rPr lang="de-DE" dirty="0" smtClean="0"/>
                        <a:t>MITIP</a:t>
                      </a:r>
                      <a:endParaRPr lang="en-US" dirty="0"/>
                    </a:p>
                  </a:txBody>
                  <a:tcPr/>
                </a:tc>
                <a:tc>
                  <a:txBody>
                    <a:bodyPr/>
                    <a:lstStyle/>
                    <a:p>
                      <a:pPr algn="ctr"/>
                      <a:r>
                        <a:rPr lang="de-DE" dirty="0" smtClean="0"/>
                        <a:t>661.3</a:t>
                      </a:r>
                      <a:endParaRPr lang="en-US" dirty="0"/>
                    </a:p>
                  </a:txBody>
                  <a:tcPr/>
                </a:tc>
                <a:tc>
                  <a:txBody>
                    <a:bodyPr/>
                    <a:lstStyle/>
                    <a:p>
                      <a:pPr algn="ctr"/>
                      <a:r>
                        <a:rPr lang="de-DE" dirty="0" smtClean="0"/>
                        <a:t>2025</a:t>
                      </a:r>
                      <a:endParaRPr lang="en-US" dirty="0"/>
                    </a:p>
                  </a:txBody>
                  <a:tcPr/>
                </a:tc>
              </a:tr>
            </a:tbl>
          </a:graphicData>
        </a:graphic>
      </p:graphicFrame>
    </p:spTree>
    <p:extLst>
      <p:ext uri="{BB962C8B-B14F-4D97-AF65-F5344CB8AC3E}">
        <p14:creationId xmlns:p14="http://schemas.microsoft.com/office/powerpoint/2010/main" val="3938109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28</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4"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49513039"/>
              </p:ext>
            </p:extLst>
          </p:nvPr>
        </p:nvGraphicFramePr>
        <p:xfrm>
          <a:off x="4331196" y="2657296"/>
          <a:ext cx="4572000" cy="2595880"/>
        </p:xfrm>
        <a:graphic>
          <a:graphicData uri="http://schemas.openxmlformats.org/drawingml/2006/table">
            <a:tbl>
              <a:tblPr firstRow="1" bandRow="1">
                <a:tableStyleId>{5940675A-B579-460E-94D1-54222C63F5DA}</a:tableStyleId>
              </a:tblPr>
              <a:tblGrid>
                <a:gridCol w="600844"/>
                <a:gridCol w="923156"/>
                <a:gridCol w="1741140"/>
                <a:gridCol w="1306860"/>
              </a:tblGrid>
              <a:tr h="370840">
                <a:tc>
                  <a:txBody>
                    <a:bodyPr/>
                    <a:lstStyle/>
                    <a:p>
                      <a:pPr algn="ctr"/>
                      <a:r>
                        <a:rPr lang="de-DE" dirty="0" err="1" smtClean="0"/>
                        <a:t>loc</a:t>
                      </a:r>
                      <a:endParaRPr lang="en-US" dirty="0"/>
                    </a:p>
                  </a:txBody>
                  <a:tcPr/>
                </a:tc>
                <a:tc>
                  <a:txBody>
                    <a:bodyPr/>
                    <a:lstStyle/>
                    <a:p>
                      <a:pPr algn="ctr"/>
                      <a:r>
                        <a:rPr lang="de-DE" dirty="0" err="1" smtClean="0"/>
                        <a:t>method</a:t>
                      </a:r>
                      <a:endParaRPr lang="en-US" dirty="0"/>
                    </a:p>
                  </a:txBody>
                  <a:tcPr/>
                </a:tc>
                <a:tc>
                  <a:txBody>
                    <a:bodyPr/>
                    <a:lstStyle/>
                    <a:p>
                      <a:pPr algn="ctr"/>
                      <a:r>
                        <a:rPr lang="de-DE" dirty="0" err="1" smtClean="0"/>
                        <a:t>Temperature</a:t>
                      </a:r>
                      <a:r>
                        <a:rPr lang="de-DE" dirty="0" smtClean="0"/>
                        <a:t> [K]</a:t>
                      </a:r>
                      <a:endParaRPr lang="en-US" dirty="0"/>
                    </a:p>
                  </a:txBody>
                  <a:tcPr/>
                </a:tc>
                <a:tc>
                  <a:txBody>
                    <a:bodyPr/>
                    <a:lstStyle/>
                    <a:p>
                      <a:pPr algn="ctr"/>
                      <a:r>
                        <a:rPr lang="de-DE" dirty="0" smtClean="0"/>
                        <a:t>Cluster </a:t>
                      </a:r>
                      <a:r>
                        <a:rPr lang="de-DE" dirty="0" err="1" smtClean="0"/>
                        <a:t>size</a:t>
                      </a:r>
                      <a:endParaRPr lang="en-US" dirty="0"/>
                    </a:p>
                  </a:txBody>
                  <a:tcPr/>
                </a:tc>
              </a:tr>
              <a:tr h="370840">
                <a:tc rowSpan="2">
                  <a:txBody>
                    <a:bodyPr/>
                    <a:lstStyle/>
                    <a:p>
                      <a:pPr algn="ctr"/>
                      <a:r>
                        <a:rPr lang="de-DE" dirty="0" smtClean="0"/>
                        <a:t>a</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434.5</a:t>
                      </a:r>
                      <a:endParaRPr lang="en-US" dirty="0"/>
                    </a:p>
                  </a:txBody>
                  <a:tcPr/>
                </a:tc>
                <a:tc>
                  <a:txBody>
                    <a:bodyPr/>
                    <a:lstStyle/>
                    <a:p>
                      <a:pPr algn="ctr"/>
                      <a:r>
                        <a:rPr lang="de-DE" dirty="0" smtClean="0"/>
                        <a:t>336</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659.2</a:t>
                      </a:r>
                      <a:endParaRPr lang="en-US" dirty="0"/>
                    </a:p>
                  </a:txBody>
                  <a:tcPr/>
                </a:tc>
                <a:tc>
                  <a:txBody>
                    <a:bodyPr/>
                    <a:lstStyle/>
                    <a:p>
                      <a:pPr algn="ctr"/>
                      <a:r>
                        <a:rPr lang="de-DE" dirty="0" smtClean="0"/>
                        <a:t>1514</a:t>
                      </a:r>
                      <a:endParaRPr lang="en-US" dirty="0"/>
                    </a:p>
                  </a:txBody>
                  <a:tcPr/>
                </a:tc>
              </a:tr>
              <a:tr h="370840">
                <a:tc rowSpan="2">
                  <a:txBody>
                    <a:bodyPr/>
                    <a:lstStyle/>
                    <a:p>
                      <a:pPr algn="ctr"/>
                      <a:r>
                        <a:rPr lang="de-DE" dirty="0" smtClean="0"/>
                        <a:t>b</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378.8</a:t>
                      </a:r>
                      <a:endParaRPr lang="en-US" dirty="0"/>
                    </a:p>
                  </a:txBody>
                  <a:tcPr/>
                </a:tc>
                <a:tc>
                  <a:txBody>
                    <a:bodyPr/>
                    <a:lstStyle/>
                    <a:p>
                      <a:pPr algn="ctr"/>
                      <a:r>
                        <a:rPr lang="de-DE" dirty="0" smtClean="0"/>
                        <a:t>40</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en-US" dirty="0" smtClean="0"/>
                        <a:t>566.3</a:t>
                      </a:r>
                      <a:endParaRPr lang="en-US" dirty="0"/>
                    </a:p>
                  </a:txBody>
                  <a:tcPr/>
                </a:tc>
                <a:tc>
                  <a:txBody>
                    <a:bodyPr/>
                    <a:lstStyle/>
                    <a:p>
                      <a:pPr algn="ctr"/>
                      <a:r>
                        <a:rPr lang="de-DE" dirty="0" smtClean="0"/>
                        <a:t>67</a:t>
                      </a:r>
                      <a:endParaRPr lang="en-US" dirty="0"/>
                    </a:p>
                  </a:txBody>
                  <a:tcPr/>
                </a:tc>
              </a:tr>
              <a:tr h="370840">
                <a:tc rowSpan="2">
                  <a:txBody>
                    <a:bodyPr/>
                    <a:lstStyle/>
                    <a:p>
                      <a:pPr algn="ctr"/>
                      <a:r>
                        <a:rPr lang="de-DE" dirty="0" smtClean="0"/>
                        <a:t>c</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442.1</a:t>
                      </a:r>
                      <a:endParaRPr lang="en-US" dirty="0"/>
                    </a:p>
                  </a:txBody>
                  <a:tcPr/>
                </a:tc>
                <a:tc>
                  <a:txBody>
                    <a:bodyPr/>
                    <a:lstStyle/>
                    <a:p>
                      <a:pPr algn="ctr"/>
                      <a:r>
                        <a:rPr lang="de-DE" dirty="0" smtClean="0"/>
                        <a:t>9</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648.1</a:t>
                      </a:r>
                      <a:endParaRPr lang="en-US" dirty="0"/>
                    </a:p>
                  </a:txBody>
                  <a:tcPr/>
                </a:tc>
                <a:tc>
                  <a:txBody>
                    <a:bodyPr/>
                    <a:lstStyle/>
                    <a:p>
                      <a:pPr algn="ctr"/>
                      <a:r>
                        <a:rPr lang="de-DE" dirty="0" smtClean="0"/>
                        <a:t>50</a:t>
                      </a:r>
                      <a:endParaRPr lang="en-US" dirty="0"/>
                    </a:p>
                  </a:txBody>
                  <a:tcPr/>
                </a:tc>
              </a:tr>
            </a:tbl>
          </a:graphicData>
        </a:graphic>
      </p:graphicFrame>
    </p:spTree>
    <p:extLst>
      <p:ext uri="{BB962C8B-B14F-4D97-AF65-F5344CB8AC3E}">
        <p14:creationId xmlns:p14="http://schemas.microsoft.com/office/powerpoint/2010/main" val="1728053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3.2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29</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4" cy="5805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2014.06.22</a:t>
            </a:r>
            <a:endParaRPr lang="en-US" dirty="0" smtClean="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943110710"/>
              </p:ext>
            </p:extLst>
          </p:nvPr>
        </p:nvGraphicFramePr>
        <p:xfrm>
          <a:off x="4331196" y="2657296"/>
          <a:ext cx="4572000" cy="3017768"/>
        </p:xfrm>
        <a:graphic>
          <a:graphicData uri="http://schemas.openxmlformats.org/drawingml/2006/table">
            <a:tbl>
              <a:tblPr firstRow="1" bandRow="1">
                <a:tableStyleId>{5940675A-B579-460E-94D1-54222C63F5DA}</a:tableStyleId>
              </a:tblPr>
              <a:tblGrid>
                <a:gridCol w="600844"/>
                <a:gridCol w="923156"/>
                <a:gridCol w="1741140"/>
                <a:gridCol w="1306860"/>
              </a:tblGrid>
              <a:tr h="370840">
                <a:tc>
                  <a:txBody>
                    <a:bodyPr/>
                    <a:lstStyle/>
                    <a:p>
                      <a:pPr algn="ctr"/>
                      <a:r>
                        <a:rPr lang="de-DE" dirty="0" err="1" smtClean="0"/>
                        <a:t>loc</a:t>
                      </a:r>
                      <a:endParaRPr lang="en-US" dirty="0"/>
                    </a:p>
                  </a:txBody>
                  <a:tcPr/>
                </a:tc>
                <a:tc>
                  <a:txBody>
                    <a:bodyPr/>
                    <a:lstStyle/>
                    <a:p>
                      <a:pPr algn="ctr"/>
                      <a:r>
                        <a:rPr lang="de-DE" dirty="0" err="1" smtClean="0"/>
                        <a:t>method</a:t>
                      </a:r>
                      <a:endParaRPr lang="en-US" dirty="0"/>
                    </a:p>
                  </a:txBody>
                  <a:tcPr/>
                </a:tc>
                <a:tc>
                  <a:txBody>
                    <a:bodyPr/>
                    <a:lstStyle/>
                    <a:p>
                      <a:pPr algn="ctr"/>
                      <a:r>
                        <a:rPr lang="de-DE" dirty="0" err="1" smtClean="0"/>
                        <a:t>Temperature</a:t>
                      </a:r>
                      <a:r>
                        <a:rPr lang="de-DE" dirty="0" smtClean="0"/>
                        <a:t> [K]</a:t>
                      </a:r>
                      <a:endParaRPr lang="en-US" dirty="0"/>
                    </a:p>
                  </a:txBody>
                  <a:tcPr/>
                </a:tc>
                <a:tc>
                  <a:txBody>
                    <a:bodyPr/>
                    <a:lstStyle/>
                    <a:p>
                      <a:pPr algn="ctr"/>
                      <a:r>
                        <a:rPr lang="de-DE" dirty="0" smtClean="0"/>
                        <a:t>Cluster </a:t>
                      </a:r>
                      <a:r>
                        <a:rPr lang="de-DE" dirty="0" err="1" smtClean="0"/>
                        <a:t>size</a:t>
                      </a:r>
                      <a:endParaRPr lang="en-US" dirty="0"/>
                    </a:p>
                  </a:txBody>
                  <a:tcPr/>
                </a:tc>
              </a:tr>
              <a:tr h="370840">
                <a:tc rowSpan="2">
                  <a:txBody>
                    <a:bodyPr/>
                    <a:lstStyle/>
                    <a:p>
                      <a:pPr algn="ctr"/>
                      <a:r>
                        <a:rPr lang="de-DE" dirty="0" smtClean="0"/>
                        <a:t>a</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641.4</a:t>
                      </a:r>
                      <a:endParaRPr lang="en-US" dirty="0"/>
                    </a:p>
                  </a:txBody>
                  <a:tcPr/>
                </a:tc>
                <a:tc>
                  <a:txBody>
                    <a:bodyPr/>
                    <a:lstStyle/>
                    <a:p>
                      <a:pPr algn="ctr"/>
                      <a:r>
                        <a:rPr lang="de-DE" dirty="0" smtClean="0"/>
                        <a:t>1804</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656.7</a:t>
                      </a:r>
                      <a:endParaRPr lang="en-US" dirty="0"/>
                    </a:p>
                  </a:txBody>
                  <a:tcPr/>
                </a:tc>
                <a:tc>
                  <a:txBody>
                    <a:bodyPr/>
                    <a:lstStyle/>
                    <a:p>
                      <a:pPr algn="ctr"/>
                      <a:r>
                        <a:rPr lang="de-DE" dirty="0" smtClean="0"/>
                        <a:t>2046</a:t>
                      </a:r>
                      <a:endParaRPr lang="en-US" dirty="0"/>
                    </a:p>
                  </a:txBody>
                  <a:tcPr/>
                </a:tc>
              </a:tr>
              <a:tr h="370840">
                <a:tc rowSpan="2">
                  <a:txBody>
                    <a:bodyPr/>
                    <a:lstStyle/>
                    <a:p>
                      <a:pPr algn="ctr"/>
                      <a:r>
                        <a:rPr lang="de-DE" dirty="0" smtClean="0"/>
                        <a:t>b</a:t>
                      </a:r>
                      <a:endParaRPr lang="en-US" dirty="0"/>
                    </a:p>
                  </a:txBody>
                  <a:tcPr/>
                </a:tc>
                <a:tc>
                  <a:txBody>
                    <a:bodyPr/>
                    <a:lstStyle/>
                    <a:p>
                      <a:pPr algn="ctr"/>
                      <a:r>
                        <a:rPr lang="de-DE" dirty="0" smtClean="0"/>
                        <a:t>Zhukov</a:t>
                      </a:r>
                      <a:endParaRPr lang="en-US" dirty="0"/>
                    </a:p>
                  </a:txBody>
                  <a:tcPr/>
                </a:tc>
                <a:tc>
                  <a:txBody>
                    <a:bodyPr/>
                    <a:lstStyle/>
                    <a:p>
                      <a:pPr algn="ctr"/>
                      <a:r>
                        <a:rPr lang="de-DE" dirty="0" smtClean="0"/>
                        <a:t>626.9</a:t>
                      </a:r>
                      <a:endParaRPr lang="en-US" dirty="0"/>
                    </a:p>
                  </a:txBody>
                  <a:tcPr/>
                </a:tc>
                <a:tc>
                  <a:txBody>
                    <a:bodyPr/>
                    <a:lstStyle/>
                    <a:p>
                      <a:pPr algn="ctr"/>
                      <a:r>
                        <a:rPr lang="de-DE" dirty="0" smtClean="0"/>
                        <a:t>3846</a:t>
                      </a:r>
                      <a:endParaRPr lang="en-US" dirty="0"/>
                    </a:p>
                  </a:txBody>
                  <a:tcPr/>
                </a:tc>
              </a:tr>
              <a:tr h="370840">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602.0</a:t>
                      </a:r>
                      <a:endParaRPr lang="en-US" dirty="0"/>
                    </a:p>
                  </a:txBody>
                  <a:tcPr/>
                </a:tc>
                <a:tc>
                  <a:txBody>
                    <a:bodyPr/>
                    <a:lstStyle/>
                    <a:p>
                      <a:pPr algn="ctr"/>
                      <a:r>
                        <a:rPr lang="de-DE" dirty="0" smtClean="0"/>
                        <a:t>4500</a:t>
                      </a:r>
                      <a:endParaRPr lang="en-US" dirty="0"/>
                    </a:p>
                  </a:txBody>
                  <a:tcPr/>
                </a:tc>
              </a:tr>
              <a:tr h="322848">
                <a:tc rowSpan="3">
                  <a:txBody>
                    <a:bodyPr/>
                    <a:lstStyle/>
                    <a:p>
                      <a:pPr algn="ctr"/>
                      <a:r>
                        <a:rPr lang="de-DE" dirty="0" smtClean="0"/>
                        <a:t>c</a:t>
                      </a:r>
                      <a:endParaRPr lang="en-US" dirty="0"/>
                    </a:p>
                  </a:txBody>
                  <a:tcPr/>
                </a:tc>
                <a:tc rowSpan="2">
                  <a:txBody>
                    <a:bodyPr/>
                    <a:lstStyle/>
                    <a:p>
                      <a:pPr algn="ctr"/>
                      <a:r>
                        <a:rPr lang="de-DE" dirty="0" smtClean="0"/>
                        <a:t>Zhukov</a:t>
                      </a:r>
                      <a:endParaRPr lang="en-US" dirty="0"/>
                    </a:p>
                  </a:txBody>
                  <a:tcPr/>
                </a:tc>
                <a:tc>
                  <a:txBody>
                    <a:bodyPr/>
                    <a:lstStyle/>
                    <a:p>
                      <a:pPr algn="ctr"/>
                      <a:r>
                        <a:rPr lang="de-DE" dirty="0" smtClean="0"/>
                        <a:t>c1: 615.2</a:t>
                      </a:r>
                      <a:endParaRPr lang="en-US" dirty="0"/>
                    </a:p>
                  </a:txBody>
                  <a:tcPr/>
                </a:tc>
                <a:tc>
                  <a:txBody>
                    <a:bodyPr/>
                    <a:lstStyle/>
                    <a:p>
                      <a:pPr algn="ctr"/>
                      <a:r>
                        <a:rPr lang="de-DE" dirty="0" smtClean="0"/>
                        <a:t>3863</a:t>
                      </a:r>
                      <a:endParaRPr lang="en-US" dirty="0"/>
                    </a:p>
                  </a:txBody>
                  <a:tcPr/>
                </a:tc>
              </a:tr>
              <a:tr h="322848">
                <a:tc vMerge="1">
                  <a:txBody>
                    <a:bodyPr/>
                    <a:lstStyle/>
                    <a:p>
                      <a:endParaRPr lang="en-US"/>
                    </a:p>
                  </a:txBody>
                  <a:tcPr/>
                </a:tc>
                <a:tc vMerge="1">
                  <a:txBody>
                    <a:bodyPr/>
                    <a:lstStyle/>
                    <a:p>
                      <a:endParaRPr lang="en-US"/>
                    </a:p>
                  </a:txBody>
                  <a:tcPr/>
                </a:tc>
                <a:tc>
                  <a:txBody>
                    <a:bodyPr/>
                    <a:lstStyle/>
                    <a:p>
                      <a:pPr algn="ctr"/>
                      <a:r>
                        <a:rPr lang="de-DE" dirty="0" smtClean="0"/>
                        <a:t>c2:</a:t>
                      </a:r>
                      <a:r>
                        <a:rPr lang="de-DE" baseline="0" dirty="0" smtClean="0"/>
                        <a:t> 619.9</a:t>
                      </a:r>
                      <a:endParaRPr lang="en-US" dirty="0"/>
                    </a:p>
                  </a:txBody>
                  <a:tcPr/>
                </a:tc>
                <a:tc>
                  <a:txBody>
                    <a:bodyPr/>
                    <a:lstStyle/>
                    <a:p>
                      <a:pPr algn="ctr"/>
                      <a:r>
                        <a:rPr lang="de-DE" dirty="0" smtClean="0"/>
                        <a:t>3185</a:t>
                      </a:r>
                      <a:endParaRPr lang="en-US" dirty="0"/>
                    </a:p>
                  </a:txBody>
                  <a:tcPr/>
                </a:tc>
              </a:tr>
              <a:tr h="432048">
                <a:tc vMerge="1">
                  <a:txBody>
                    <a:bodyPr/>
                    <a:lstStyle/>
                    <a:p>
                      <a:endParaRPr lang="en-US" dirty="0"/>
                    </a:p>
                  </a:txBody>
                  <a:tcPr/>
                </a:tc>
                <a:tc>
                  <a:txBody>
                    <a:bodyPr/>
                    <a:lstStyle/>
                    <a:p>
                      <a:pPr algn="ctr"/>
                      <a:r>
                        <a:rPr lang="de-DE" dirty="0" smtClean="0"/>
                        <a:t>MITIP</a:t>
                      </a:r>
                      <a:endParaRPr lang="en-US" dirty="0"/>
                    </a:p>
                  </a:txBody>
                  <a:tcPr/>
                </a:tc>
                <a:tc>
                  <a:txBody>
                    <a:bodyPr/>
                    <a:lstStyle/>
                    <a:p>
                      <a:pPr algn="ctr"/>
                      <a:r>
                        <a:rPr lang="de-DE" dirty="0" smtClean="0"/>
                        <a:t>625.0</a:t>
                      </a:r>
                      <a:endParaRPr lang="en-US" dirty="0"/>
                    </a:p>
                  </a:txBody>
                  <a:tcPr/>
                </a:tc>
                <a:tc>
                  <a:txBody>
                    <a:bodyPr/>
                    <a:lstStyle/>
                    <a:p>
                      <a:pPr algn="ctr"/>
                      <a:r>
                        <a:rPr lang="de-DE" dirty="0" smtClean="0"/>
                        <a:t>7829</a:t>
                      </a:r>
                      <a:endParaRPr lang="en-US" dirty="0"/>
                    </a:p>
                  </a:txBody>
                  <a:tcPr/>
                </a:tc>
              </a:tr>
            </a:tbl>
          </a:graphicData>
        </a:graphic>
      </p:graphicFrame>
    </p:spTree>
    <p:extLst>
      <p:ext uri="{BB962C8B-B14F-4D97-AF65-F5344CB8AC3E}">
        <p14:creationId xmlns:p14="http://schemas.microsoft.com/office/powerpoint/2010/main" val="2670292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p>
          <a:p>
            <a:pPr lvl="1"/>
            <a:r>
              <a:rPr lang="en-GB" dirty="0"/>
              <a:t>Digital Elevation Models (DEM). </a:t>
            </a:r>
            <a:r>
              <a:rPr lang="en-GB" dirty="0" smtClean="0"/>
              <a:t>ASTER Global Elevation map is used;</a:t>
            </a:r>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1.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mc:AlternateContent xmlns:mc="http://schemas.openxmlformats.org/markup-compatibility/2006" xmlns:a14="http://schemas.microsoft.com/office/drawing/2010/main">
        <mc:Choice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calculate 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Fire probability map;</a:t>
                </a:r>
              </a:p>
              <a:p>
                <a:pPr marL="789300" lvl="1" indent="-342900">
                  <a:buFont typeface="+mj-lt"/>
                  <a:buAutoNum type="arabicParenR"/>
                </a:pPr>
                <a:r>
                  <a:rPr lang="en-GB" dirty="0" smtClean="0"/>
                  <a:t>Effective target temperature in sub-pixel resolution;</a:t>
                </a:r>
              </a:p>
              <a:p>
                <a:pPr marL="789300" lvl="1" indent="-342900">
                  <a:buFont typeface="+mj-lt"/>
                  <a:buAutoNum type="arabicParenR"/>
                </a:pPr>
                <a:r>
                  <a:rPr lang="en-GB" dirty="0" smtClean="0"/>
                  <a:t>Effective target pixel fraction;</a:t>
                </a:r>
              </a:p>
              <a:p>
                <a:pPr marL="789300" lvl="1" indent="-342900">
                  <a:buFont typeface="+mj-lt"/>
                  <a:buAutoNum type="arabicParenR"/>
                </a:pPr>
                <a:r>
                  <a:rPr lang="en-GB" dirty="0" smtClean="0"/>
                  <a:t>Fire radiative power.</a:t>
                </a:r>
              </a:p>
              <a:p>
                <a:pPr marL="789300" lvl="1" indent="-342900">
                  <a:buFont typeface="+mj-lt"/>
                  <a:buAutoNum type="arabicParenR"/>
                </a:pPr>
                <a:endParaRPr lang="en-GB" dirty="0" smtClean="0"/>
              </a:p>
              <a:p>
                <a:pPr marL="446400" lvl="1" indent="0">
                  <a:buNone/>
                </a:pPr>
                <a:endParaRPr lang="en-GB" dirty="0" smtClean="0"/>
              </a:p>
            </p:txBody>
          </p:sp>
        </mc:Choice>
        <mc:Fallback xmlns="">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is reliable or not, firstly we compare them with MODIS temperature products, namely MODIS Sea Surface Temperature (SST) and MODIS Land Surface Temperature (LST),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6</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2.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7</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For each test site, several (3 – 5) sub-areas which are cloud-free and homogeneous inside for all scenes are </a:t>
            </a:r>
            <a:r>
              <a:rPr lang="en-GB" dirty="0" smtClean="0"/>
              <a:t>selected.</a:t>
            </a:r>
            <a:endParaRPr lang="en-GB" dirty="0"/>
          </a:p>
        </p:txBody>
      </p:sp>
      <mc:AlternateContent xmlns:mc="http://schemas.openxmlformats.org/markup-compatibility/2006" xmlns:a14="http://schemas.microsoft.com/office/drawing/2010/main">
        <mc:Choice Requires="a14">
          <p:sp>
            <p:nvSpPr>
              <p:cNvPr id="12" name="Textplatzhalter 2"/>
              <p:cNvSpPr txBox="1">
                <a:spLocks/>
              </p:cNvSpPr>
              <p:nvPr/>
            </p:nvSpPr>
            <p:spPr bwMode="auto">
              <a:xfrm>
                <a:off x="251517" y="4581128"/>
                <a:ext cx="6093593" cy="12008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a:t>
                </a:r>
                <a:r>
                  <a:rPr lang="en-GB" dirty="0" smtClean="0"/>
                  <a:t>computed to do the comparison.</a:t>
                </a:r>
                <a:endParaRPr lang="en-GB" dirty="0"/>
              </a:p>
            </p:txBody>
          </p:sp>
        </mc:Choice>
        <mc:Fallback xmlns="">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200894"/>
              </a:xfrm>
              <a:prstGeom prst="rect">
                <a:avLst/>
              </a:prstGeom>
              <a:blipFill rotWithShape="1">
                <a:blip r:embed="rId3"/>
                <a:stretch>
                  <a:fillRect l="-2100" t="-6091" b="-71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a:t>2.1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8</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are compared with MODIS SST.</a:t>
            </a:r>
          </a:p>
        </p:txBody>
      </p:sp>
      <p:sp>
        <p:nvSpPr>
          <p:cNvPr id="2" name="Titel 1"/>
          <p:cNvSpPr>
            <a:spLocks noGrp="1"/>
          </p:cNvSpPr>
          <p:nvPr>
            <p:ph type="title"/>
          </p:nvPr>
        </p:nvSpPr>
        <p:spPr/>
        <p:txBody>
          <a:bodyPr/>
          <a:lstStyle/>
          <a:p>
            <a:r>
              <a:rPr lang="en-GB" dirty="0"/>
              <a:t>2.1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9</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2315</Words>
  <Application>Microsoft Office PowerPoint</Application>
  <PresentationFormat>On-screen Show (4:3)</PresentationFormat>
  <Paragraphs>287</Paragraphs>
  <Slides>29</Slides>
  <Notes>12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DLR-Präsentation 4:3 Englisch</vt:lpstr>
      <vt:lpstr>Evaluation and improvement of a dual-channel method for the detection and quantification of high-temperature events on FireBIRD data</vt:lpstr>
      <vt:lpstr>Contents</vt:lpstr>
      <vt:lpstr>1. Introduction of MITIP, an atmospheric correction and image processing method</vt:lpstr>
      <vt:lpstr>1. 2 Data preparation and pre-processing </vt:lpstr>
      <vt:lpstr>1. 3 Outcomes of the MITIP</vt:lpstr>
      <vt:lpstr>2. Validation and improvement of the MITIP</vt:lpstr>
      <vt:lpstr>2. Validation and improvement of the MITIP</vt:lpstr>
      <vt:lpstr>2.1 Results comparison with MODIS SST and calibration</vt:lpstr>
      <vt:lpstr>2.1 Results comparison with MODIS SST and calibration </vt:lpstr>
      <vt:lpstr>2.1 Results comparison with MODIS SST and calibration</vt:lpstr>
      <vt:lpstr>2.1 Results comparison with MODIS SST and calibration</vt:lpstr>
      <vt:lpstr>2.1 Results comparison with MODIS SST and calibration</vt:lpstr>
      <vt:lpstr>2.1 Results comparison with MODIS SST and calibration</vt:lpstr>
      <vt:lpstr>2.2 Transferability test (SST) </vt:lpstr>
      <vt:lpstr>2.3 Results comparison with MODIS LST and calibration</vt:lpstr>
      <vt:lpstr>2.3 Results comparison with MODIS LST and calibration</vt:lpstr>
      <vt:lpstr>2.3 Results comparison with MODIS LST and calibration</vt:lpstr>
      <vt:lpstr>2.4 Transferability test (LST) </vt:lpstr>
      <vt:lpstr>3. Analysis of high-temperature events</vt:lpstr>
      <vt:lpstr>3.1 High-temperature events</vt:lpstr>
      <vt:lpstr>3.1 High-temperature events</vt:lpstr>
      <vt:lpstr>3.1 High-temperature events</vt:lpstr>
      <vt:lpstr>3.1 High-temperature events</vt:lpstr>
      <vt:lpstr>3.2 Comparison with the results of Zhukov’s algorithm</vt:lpstr>
      <vt:lpstr>3.2 Comparison with the results of Zhukov’s algorithm</vt:lpstr>
      <vt:lpstr>3.2 Comparison with the results of Zhukov’s algorithm</vt:lpstr>
      <vt:lpstr>3.2 Comparison with the results of Zhukov’s algorithm</vt:lpstr>
      <vt:lpstr>3.2 Comparison with the results of Zhukov’s algorithm</vt:lpstr>
      <vt:lpstr>3.2 Comparison with the results of Zhukov’s algorithm</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161</cp:revision>
  <dcterms:created xsi:type="dcterms:W3CDTF">2012-06-19T06:51:55Z</dcterms:created>
  <dcterms:modified xsi:type="dcterms:W3CDTF">2017-10-25T15:51:25Z</dcterms:modified>
</cp:coreProperties>
</file>